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esson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583680" cy="6858000"/>
          </a:xfrm>
          <a:prstGeom prst="rect">
            <a:avLst/>
          </a:prstGeom>
          <a:gradFill rotWithShape="1">
            <a:gsLst>
              <a:gs pos="0">
                <a:srgbClr val="FAF7F2">
                  <a:alpha val="78000"/>
                </a:srgbClr>
              </a:gs>
              <a:gs pos="100000">
                <a:srgbClr val="FAF7F2">
                  <a:alpha val="0"/>
                </a:srgbClr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5888736" y="67665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5957682" y="74560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962656" y="62179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325880"/>
            <a:ext cx="5394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9E4A20"/>
                </a:solidFill>
                <a:latin typeface="Heebo"/>
                <a:cs typeface="Heebo"/>
              </a:rPr>
              <a:t>מבוא  ·  שיעור 1 מתוך 17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83080"/>
            <a:ext cx="5394960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4800" b="1" lang="he-IL">
                <a:solidFill>
                  <a:srgbClr val="3F1A36"/>
                </a:solidFill>
                <a:latin typeface="Heebo"/>
                <a:cs typeface="Heebo"/>
              </a:rPr>
              <a:t>בית חלומותיי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023360"/>
            <a:ext cx="539496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2000" b="0" lang="he-IL">
                <a:solidFill>
                  <a:srgbClr val="231A29"/>
                </a:solidFill>
                <a:latin typeface="Heebo"/>
                <a:cs typeface="Heebo"/>
              </a:rPr>
              <a:t>הבית מתחיל בי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760720"/>
            <a:ext cx="5394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00" b="0" lang="he-IL">
                <a:solidFill>
                  <a:srgbClr val="5E5463"/>
                </a:solidFill>
                <a:latin typeface="Heebo"/>
                <a:cs typeface="Heebo"/>
              </a:rPr>
              <a:t>מושקי כהן  ·  tochnitliba.com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43000"/>
            <a:ext cx="1054577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9E4A20"/>
                </a:solidFill>
                <a:latin typeface="Heebo"/>
                <a:cs typeface="Heebo"/>
              </a:rPr>
              <a:t>פעילות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63040"/>
            <a:ext cx="105457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3600" b="1" lang="he-IL">
                <a:solidFill>
                  <a:srgbClr val="3F1A36"/>
                </a:solidFill>
                <a:latin typeface="Heebo"/>
                <a:cs typeface="Heebo"/>
              </a:rPr>
              <a:t>בית מכל הסוגים</a:t>
            </a:r>
          </a:p>
        </p:txBody>
      </p:sp>
      <p:sp>
        <p:nvSpPr>
          <p:cNvPr id="7" name="Oval 6"/>
          <p:cNvSpPr/>
          <p:nvPr/>
        </p:nvSpPr>
        <p:spPr>
          <a:xfrm>
            <a:off x="10911535" y="256032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11535" y="25603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514600"/>
            <a:ext cx="98599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על השולחן תמונות של בתים, דמיוניים ומציאותיים.</a:t>
            </a:r>
          </a:p>
        </p:txBody>
      </p:sp>
      <p:sp>
        <p:nvSpPr>
          <p:cNvPr id="10" name="Oval 9"/>
          <p:cNvSpPr/>
          <p:nvPr/>
        </p:nvSpPr>
        <p:spPr>
          <a:xfrm>
            <a:off x="10911535" y="347472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11535" y="34747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429000"/>
            <a:ext cx="98599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בחרי תמונה של בית שמייצג את מה שחשוב לך בבית שלך.</a:t>
            </a:r>
          </a:p>
        </p:txBody>
      </p:sp>
      <p:sp>
        <p:nvSpPr>
          <p:cNvPr id="13" name="Oval 12"/>
          <p:cNvSpPr/>
          <p:nvPr/>
        </p:nvSpPr>
        <p:spPr>
          <a:xfrm>
            <a:off x="10911535" y="438912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911535" y="43891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4343400"/>
            <a:ext cx="98599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לדוגמה: בית כפרי ומבודד. חשוב לי שקט ושלווה.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1  ·  בית חלומותיי: הבית מתחיל בי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2 / 8</a:t>
            </a:r>
          </a:p>
        </p:txBody>
      </p:sp>
      <p:sp>
        <p:nvSpPr>
          <p:cNvPr id="18" name="Oval 17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Rectangle 4"/>
          <p:cNvSpPr/>
          <p:nvPr/>
        </p:nvSpPr>
        <p:spPr>
          <a:xfrm>
            <a:off x="5547207" y="1920240"/>
            <a:ext cx="1097280" cy="73152"/>
          </a:xfrm>
          <a:prstGeom prst="rect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286000"/>
            <a:ext cx="9997135" cy="23774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sz="4000" b="1" lang="he-IL">
                <a:solidFill>
                  <a:srgbClr val="3F1A36"/>
                </a:solidFill>
                <a:latin typeface="Heebo"/>
                <a:cs typeface="Heebo"/>
              </a:rPr>
              <a:t>מה הבית שבחרת אומר עלייך?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4937760"/>
            <a:ext cx="999713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400" b="1" lang="he-IL">
                <a:solidFill>
                  <a:srgbClr val="9E4A20"/>
                </a:solidFill>
                <a:latin typeface="Heebo"/>
                <a:cs typeface="Heebo"/>
              </a:rPr>
              <a:t>לדיון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1  ·  בית חלומותיי: הבית מתחיל בי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3 / 8</a:t>
            </a:r>
          </a:p>
        </p:txBody>
      </p:sp>
      <p:sp>
        <p:nvSpPr>
          <p:cNvPr id="10" name="Oval 9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B2A4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FFFFFF"/>
                </a:solidFill>
                <a:latin typeface="Heebo"/>
                <a:cs typeface="Heebo"/>
              </a:rPr>
              <a:t>ליבה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03120"/>
            <a:ext cx="10362895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5400" b="1" lang="he-IL">
                <a:solidFill>
                  <a:srgbClr val="FFFFFF"/>
                </a:solidFill>
                <a:latin typeface="Heebo"/>
                <a:cs typeface="Heebo"/>
              </a:rPr>
              <a:t>למה לחשוב על זה מעכשיו?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3749039"/>
            <a:ext cx="944849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5000"/>
              </a:lnSpc>
            </a:pPr>
            <a:r>
              <a:rPr sz="2200" b="0" lang="he-IL">
                <a:solidFill>
                  <a:srgbClr val="E8A072"/>
                </a:solidFill>
                <a:latin typeface="Heebo"/>
                <a:cs typeface="Heebo"/>
              </a:rPr>
              <a:t>הקמת בית לא מתחילה ביום החתונה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E8A072"/>
                </a:solidFill>
                <a:latin typeface="Heebo"/>
                <a:cs typeface="Heebo"/>
              </a:rPr>
              <a:t>שיעור 1  ·  בית חלומותיי: הבית מתחיל בי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E8A072"/>
                </a:solidFill>
                <a:latin typeface="Heebo"/>
                <a:cs typeface="Heebo"/>
              </a:rPr>
              <a:t>4 / 8</a:t>
            </a:r>
          </a:p>
        </p:txBody>
      </p:sp>
      <p:sp>
        <p:nvSpPr>
          <p:cNvPr id="9" name="Oval 8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E8A0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88720"/>
            <a:ext cx="105457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3600" b="1" lang="he-IL">
                <a:solidFill>
                  <a:srgbClr val="3F1A36"/>
                </a:solidFill>
                <a:latin typeface="Heebo"/>
                <a:cs typeface="Heebo"/>
              </a:rPr>
              <a:t>הבית קרוב יותר ממה שנראה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240719" y="24688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860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גם אם זה נראה חלום רחוק, זה קרוב יותר מאשר רחוק.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240719" y="33832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2004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הקמת בית לא מתחילה ביום החתונה, וגם לא כשסוגרים שידוך.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1240719" y="42976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1148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בניית בית מתחילה בבנייה שלי.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1  ·  בית חלומותיי: הבית מתחיל בי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5 / 8</a:t>
            </a:r>
          </a:p>
        </p:txBody>
      </p:sp>
      <p:sp>
        <p:nvSpPr>
          <p:cNvPr id="14" name="Oval 13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F1A3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FFFFFF"/>
                </a:solidFill>
                <a:latin typeface="Heebo"/>
                <a:cs typeface="Heebo"/>
              </a:rPr>
              <a:t>ליבה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1737360"/>
            <a:ext cx="9997135" cy="21945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25000"/>
              </a:lnSpc>
            </a:pPr>
            <a:r>
              <a:rPr sz="3200" b="1" lang="he-IL">
                <a:solidFill>
                  <a:srgbClr val="FFFFFF"/>
                </a:solidFill>
                <a:latin typeface="Heebo"/>
                <a:cs typeface="Heebo"/>
              </a:rPr>
              <a:t>״בית חסידי לא עושים. תהיה חסיד, יהיה לך בית חסידי.״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3977639"/>
            <a:ext cx="999713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800" b="0" lang="he-IL">
                <a:solidFill>
                  <a:srgbClr val="E8A072"/>
                </a:solidFill>
                <a:latin typeface="Heebo"/>
                <a:cs typeface="Heebo"/>
              </a:rPr>
              <a:t>תשובת משפיע לחסיד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4663440"/>
            <a:ext cx="8534095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5000"/>
              </a:lnSpc>
            </a:pPr>
            <a:r>
              <a:rPr sz="1800" b="0" lang="he-IL">
                <a:solidFill>
                  <a:srgbClr val="EADCE4"/>
                </a:solidFill>
                <a:latin typeface="Heebo"/>
                <a:cs typeface="Heebo"/>
              </a:rPr>
              <a:t>תהיי שמחה, יהיה לך בית שמח. הבית שאקים הוא השתקפות של מי שאני.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E8A072"/>
                </a:solidFill>
                <a:latin typeface="Heebo"/>
                <a:cs typeface="Heebo"/>
              </a:rPr>
              <a:t>שיעור 1  ·  בית חלומותיי: הבית מתחיל בי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E8A072"/>
                </a:solidFill>
                <a:latin typeface="Heebo"/>
                <a:cs typeface="Heebo"/>
              </a:rPr>
              <a:t>6 / 8</a:t>
            </a:r>
          </a:p>
        </p:txBody>
      </p:sp>
      <p:sp>
        <p:nvSpPr>
          <p:cNvPr id="10" name="Oval 9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E8A0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43000"/>
            <a:ext cx="1054577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9E4A20"/>
                </a:solidFill>
                <a:latin typeface="Heebo"/>
                <a:cs typeface="Heebo"/>
              </a:rPr>
              <a:t>פעילות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63040"/>
            <a:ext cx="105457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3600" b="1" lang="he-IL">
                <a:solidFill>
                  <a:srgbClr val="3F1A36"/>
                </a:solidFill>
                <a:latin typeface="Heebo"/>
                <a:cs typeface="Heebo"/>
              </a:rPr>
              <a:t>אני בתוך הבית שלי</a:t>
            </a:r>
          </a:p>
        </p:txBody>
      </p:sp>
      <p:sp>
        <p:nvSpPr>
          <p:cNvPr id="7" name="Oval 6"/>
          <p:cNvSpPr/>
          <p:nvPr/>
        </p:nvSpPr>
        <p:spPr>
          <a:xfrm>
            <a:off x="10911535" y="256032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11535" y="25603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514600"/>
            <a:ext cx="9859975" cy="7658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איך אני רואה את עצמי בתוך הבית שלי?</a:t>
            </a:r>
          </a:p>
        </p:txBody>
      </p:sp>
      <p:sp>
        <p:nvSpPr>
          <p:cNvPr id="10" name="Oval 9"/>
          <p:cNvSpPr/>
          <p:nvPr/>
        </p:nvSpPr>
        <p:spPr>
          <a:xfrm>
            <a:off x="10911535" y="332613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11535" y="332613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280410"/>
            <a:ext cx="9859975" cy="7658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איזו אישיות?</a:t>
            </a:r>
          </a:p>
        </p:txBody>
      </p:sp>
      <p:sp>
        <p:nvSpPr>
          <p:cNvPr id="13" name="Oval 12"/>
          <p:cNvSpPr/>
          <p:nvPr/>
        </p:nvSpPr>
        <p:spPr>
          <a:xfrm>
            <a:off x="10911535" y="409194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911535" y="409194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4046220"/>
            <a:ext cx="9859975" cy="7658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איך אני מתנהגת?</a:t>
            </a:r>
          </a:p>
        </p:txBody>
      </p:sp>
      <p:sp>
        <p:nvSpPr>
          <p:cNvPr id="16" name="Oval 15"/>
          <p:cNvSpPr/>
          <p:nvPr/>
        </p:nvSpPr>
        <p:spPr>
          <a:xfrm>
            <a:off x="10911535" y="485775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911535" y="485775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4812030"/>
            <a:ext cx="9859975" cy="7658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מה אני לובשת?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1  ·  בית חלומותיי: הבית מתחיל בי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7 / 8</a:t>
            </a:r>
          </a:p>
        </p:txBody>
      </p:sp>
      <p:sp>
        <p:nvSpPr>
          <p:cNvPr id="21" name="Oval 20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esson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583680" cy="6858000"/>
          </a:xfrm>
          <a:prstGeom prst="rect">
            <a:avLst/>
          </a:prstGeom>
          <a:gradFill rotWithShape="1">
            <a:gsLst>
              <a:gs pos="0">
                <a:srgbClr val="FAF7F2">
                  <a:alpha val="78000"/>
                </a:srgbClr>
              </a:gs>
              <a:gs pos="100000">
                <a:srgbClr val="FAF7F2">
                  <a:alpha val="0"/>
                </a:srgbClr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5888736" y="67665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5957682" y="74560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962656" y="62179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325880"/>
            <a:ext cx="5394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9E4A20"/>
                </a:solidFill>
                <a:latin typeface="Heebo"/>
                <a:cs typeface="Heebo"/>
              </a:rPr>
              <a:t>סיום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83080"/>
            <a:ext cx="5394960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4800" b="1" lang="he-IL">
                <a:solidFill>
                  <a:srgbClr val="3F1A36"/>
                </a:solidFill>
                <a:latin typeface="Heebo"/>
                <a:cs typeface="Heebo"/>
              </a:rPr>
              <a:t>מה למדתי על עצמי?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023360"/>
            <a:ext cx="539496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2000" b="0" lang="he-IL">
                <a:solidFill>
                  <a:srgbClr val="231A29"/>
                </a:solidFill>
                <a:latin typeface="Heebo"/>
                <a:cs typeface="Heebo"/>
              </a:rPr>
              <a:t>משהו שהפתיע אותי. תובנה שהתחדדה לי.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760720"/>
            <a:ext cx="5394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00" b="0" lang="he-IL">
                <a:solidFill>
                  <a:srgbClr val="5E5463"/>
                </a:solidFill>
                <a:latin typeface="Heebo"/>
                <a:cs typeface="Heebo"/>
              </a:rPr>
              <a:t>מושקי כהן  ·  tochnitliba.com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