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מבוא  ·  שיעור 2 מתוך 17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חלומות נועדו להתגשם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כח הבחירה והרצון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שתי דלתות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שומעים דילמה.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4747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4747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4290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קמים ונעמדים ליד הדלת שבחרתי.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3891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3891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343400"/>
            <a:ext cx="98599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שתיים מכל צד מסבירות למה.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2 / 10</a:t>
            </a:r>
          </a:p>
        </p:txBody>
      </p:sp>
      <p:sp>
        <p:nvSpPr>
          <p:cNvPr id="18" name="Oval 17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Rectangle 4"/>
          <p:cNvSpPr/>
          <p:nvPr/>
        </p:nvSpPr>
        <p:spPr>
          <a:xfrm>
            <a:off x="5547207" y="1920240"/>
            <a:ext cx="1097280" cy="73152"/>
          </a:xfrm>
          <a:prstGeom prst="rect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9997135" cy="23774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0000"/>
              </a:lnSpc>
            </a:pPr>
            <a:r>
              <a:rPr sz="4000" b="1" lang="he-IL">
                <a:solidFill>
                  <a:srgbClr val="3F1A36"/>
                </a:solidFill>
                <a:latin typeface="Heebo"/>
                <a:cs typeface="Heebo"/>
              </a:rPr>
              <a:t>כמה מההחלטות שלי היום היו באמת בחירה, וכמה "ככה יצא"?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4937760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לדיון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3 / 10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1A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97135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5000"/>
              </a:lnSpc>
            </a:pPr>
            <a:r>
              <a:rPr sz="4000" b="1" lang="he-IL">
                <a:solidFill>
                  <a:srgbClr val="FFFFFF"/>
                </a:solidFill>
                <a:latin typeface="Heebo"/>
                <a:cs typeface="Heebo"/>
              </a:rPr>
              <a:t>״בדרך שאדם רוצה לילך, בה מוליכין אותו״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977639"/>
            <a:ext cx="99971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800" b="0" lang="he-IL">
                <a:solidFill>
                  <a:srgbClr val="E8A072"/>
                </a:solidFill>
                <a:latin typeface="Heebo"/>
                <a:cs typeface="Heebo"/>
              </a:rPr>
              <a:t>מכות 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4663440"/>
            <a:ext cx="85340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1800" b="0" lang="he-IL">
                <a:solidFill>
                  <a:srgbClr val="EADCE4"/>
                </a:solidFill>
                <a:latin typeface="Heebo"/>
                <a:cs typeface="Heebo"/>
              </a:rPr>
              <a:t>רצון הוא אותיות צינור. דרכו עובר השפע.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4 / 10</a:t>
            </a:r>
          </a:p>
        </p:txBody>
      </p:sp>
      <p:sp>
        <p:nvSpPr>
          <p:cNvPr id="10" name="Oval 9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אישה וכח הרצון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אישה עושה דברים מתוך חיבור ורגש.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לנשים ניתנה התורה באופן שהן יתחברו אליה, וישפיעו על כל הבית.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42976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1148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מרים ראתה את הגאולה עוד לפני שהגיעה, ולקחה תופים.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5 / 10</a:t>
            </a:r>
          </a:p>
        </p:txBody>
      </p:sp>
      <p:sp>
        <p:nvSpPr>
          <p:cNvPr id="14" name="Oval 13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צורך או רצון?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צורך: מתח, בהלה, הישרדות. בפנים ריק.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3832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200400"/>
            <a:ext cx="1013429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רצון: שקט, בהירות, בלי כפייה. יש לי יכולת.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6 / 10</a:t>
            </a:r>
          </a:p>
        </p:txBody>
      </p:sp>
      <p:sp>
        <p:nvSpPr>
          <p:cNvPr id="12" name="Oval 11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8872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נוסחת הרצון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240719" y="2468880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לדבר ב"כן": לנסח בחיוב.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240719" y="3127248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944368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לפרט: שלוש שורות, כמו שמסבירים לילד בן חמש.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240719" y="3785616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3602736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לדמיין בחמשת החושים.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240719" y="4443984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4261104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להרגיש כאילו כבר שם.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1240719" y="5102352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" y="4919472"/>
            <a:ext cx="10134295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לקחת בעלות: "אני רוצה", בלי תירוצים.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7 / 10</a:t>
            </a:r>
          </a:p>
        </p:txBody>
      </p:sp>
      <p:sp>
        <p:nvSpPr>
          <p:cNvPr id="18" name="Oval 17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F1A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FFFFFF"/>
                </a:solidFill>
                <a:latin typeface="Heebo"/>
                <a:cs typeface="Heebo"/>
              </a:rPr>
              <a:t>ליבה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737360"/>
            <a:ext cx="9997135" cy="21945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25000"/>
              </a:lnSpc>
            </a:pPr>
            <a:r>
              <a:rPr sz="4000" b="1" lang="he-IL">
                <a:solidFill>
                  <a:srgbClr val="FFFFFF"/>
                </a:solidFill>
                <a:latin typeface="Heebo"/>
                <a:cs typeface="Heebo"/>
              </a:rPr>
              <a:t>״במקום שמחשבתו של אדם, שם הוא נמצא״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28800" y="4663440"/>
            <a:ext cx="853409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rtl="1">
              <a:lnSpc>
                <a:spcPct val="135000"/>
              </a:lnSpc>
            </a:pPr>
            <a:r>
              <a:rPr sz="1800" b="0" lang="he-IL">
                <a:solidFill>
                  <a:srgbClr val="EADCE4"/>
                </a:solidFill>
                <a:latin typeface="Heebo"/>
                <a:cs typeface="Heebo"/>
              </a:rPr>
              <a:t>כשאני מפרטת, מנסחת בחיוב ומדמיינת, אני ממשיכה את הרצון אל תוך החיים.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E8A072"/>
                </a:solidFill>
                <a:latin typeface="Heebo"/>
                <a:cs typeface="Heebo"/>
              </a:rPr>
              <a:t>8 / 10</a:t>
            </a:r>
          </a:p>
        </p:txBody>
      </p:sp>
      <p:sp>
        <p:nvSpPr>
          <p:cNvPr id="9" name="Oval 8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E8A0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1405311" y="58521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1474257" y="65416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79231" y="53035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143000"/>
            <a:ext cx="1054577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פעילות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54577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3600" b="1" lang="he-IL">
                <a:solidFill>
                  <a:srgbClr val="3F1A36"/>
                </a:solidFill>
                <a:latin typeface="Heebo"/>
                <a:cs typeface="Heebo"/>
              </a:rPr>
              <a:t>רצון אחד</a:t>
            </a:r>
          </a:p>
        </p:txBody>
      </p:sp>
      <p:sp>
        <p:nvSpPr>
          <p:cNvPr id="7" name="Oval 6"/>
          <p:cNvSpPr/>
          <p:nvPr/>
        </p:nvSpPr>
        <p:spPr>
          <a:xfrm>
            <a:off x="10911535" y="256032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11535" y="256032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51460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דבר אחד עד חנוכה, בחיוב.</a:t>
            </a:r>
          </a:p>
        </p:txBody>
      </p:sp>
      <p:sp>
        <p:nvSpPr>
          <p:cNvPr id="10" name="Oval 9"/>
          <p:cNvSpPr/>
          <p:nvPr/>
        </p:nvSpPr>
        <p:spPr>
          <a:xfrm>
            <a:off x="10911535" y="332613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911535" y="332613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28041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שלוש שורות מפורטות.</a:t>
            </a:r>
          </a:p>
        </p:txBody>
      </p:sp>
      <p:sp>
        <p:nvSpPr>
          <p:cNvPr id="13" name="Oval 12"/>
          <p:cNvSpPr/>
          <p:nvPr/>
        </p:nvSpPr>
        <p:spPr>
          <a:xfrm>
            <a:off x="10911535" y="409194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11535" y="409194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404622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צעד קטן להשבוע.</a:t>
            </a:r>
          </a:p>
        </p:txBody>
      </p:sp>
      <p:sp>
        <p:nvSpPr>
          <p:cNvPr id="16" name="Oval 15"/>
          <p:cNvSpPr/>
          <p:nvPr/>
        </p:nvSpPr>
        <p:spPr>
          <a:xfrm>
            <a:off x="10911535" y="4857750"/>
            <a:ext cx="457200" cy="457200"/>
          </a:xfrm>
          <a:prstGeom prst="ellipse">
            <a:avLst/>
          </a:prstGeom>
          <a:solidFill>
            <a:srgbClr val="F8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11535" y="4857750"/>
            <a:ext cx="4572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rtl="1">
              <a:lnSpc>
                <a:spcPct val="115000"/>
              </a:lnSpc>
            </a:pPr>
            <a:r>
              <a:rPr sz="1600" b="1" lang="he-IL">
                <a:solidFill>
                  <a:srgbClr val="9E4A20"/>
                </a:solidFill>
                <a:latin typeface="Heebo"/>
                <a:cs typeface="Heebo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812030"/>
            <a:ext cx="9859975" cy="7658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0000"/>
              </a:lnSpc>
            </a:pPr>
            <a:r>
              <a:rPr sz="2200" b="0" lang="he-IL">
                <a:solidFill>
                  <a:srgbClr val="231A29"/>
                </a:solidFill>
                <a:latin typeface="Heebo"/>
                <a:cs typeface="Heebo"/>
              </a:rPr>
              <a:t>על מה אני מוותרת בשביל זה.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6355080"/>
            <a:ext cx="7315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שיעור 2  ·  חלומות נועדו להתגשם: כח הבחירה והרצון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728655" y="6355080"/>
            <a:ext cx="9144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100" b="0" lang="he-IL">
                <a:solidFill>
                  <a:srgbClr val="5E5463"/>
                </a:solidFill>
                <a:latin typeface="Heebo"/>
                <a:cs typeface="Heebo"/>
              </a:rPr>
              <a:t>9 / 10</a:t>
            </a:r>
          </a:p>
        </p:txBody>
      </p:sp>
      <p:sp>
        <p:nvSpPr>
          <p:cNvPr id="21" name="Oval 20"/>
          <p:cNvSpPr/>
          <p:nvPr/>
        </p:nvSpPr>
        <p:spPr>
          <a:xfrm>
            <a:off x="11460175" y="6382512"/>
            <a:ext cx="182880" cy="182880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513210" y="6435547"/>
            <a:ext cx="76809" cy="76809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esson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583680" cy="6858000"/>
          </a:xfrm>
          <a:prstGeom prst="rect">
            <a:avLst/>
          </a:prstGeom>
          <a:gradFill rotWithShape="1">
            <a:gsLst>
              <a:gs pos="0">
                <a:srgbClr val="FAF7F2">
                  <a:alpha val="78000"/>
                </a:srgbClr>
              </a:gs>
              <a:gs pos="100000">
                <a:srgbClr val="FAF7F2">
                  <a:alpha val="0"/>
                </a:srgbClr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888736" y="676656"/>
            <a:ext cx="237744" cy="237744"/>
          </a:xfrm>
          <a:prstGeom prst="ellipse">
            <a:avLst/>
          </a:prstGeom>
          <a:noFill/>
          <a:ln w="40640">
            <a:solidFill>
              <a:srgbClr val="5B2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57682" y="745602"/>
            <a:ext cx="99852" cy="99852"/>
          </a:xfrm>
          <a:prstGeom prst="ellipse">
            <a:avLst/>
          </a:prstGeom>
          <a:solidFill>
            <a:srgbClr val="E8A0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962656" y="621792"/>
            <a:ext cx="28346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600" b="1" lang="he-IL">
                <a:solidFill>
                  <a:srgbClr val="5B2A4E"/>
                </a:solidFill>
                <a:latin typeface="Heebo"/>
                <a:cs typeface="Heebo"/>
              </a:rPr>
              <a:t>ליבה  ·  הלב של הבית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325880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400" b="1" lang="he-IL">
                <a:solidFill>
                  <a:srgbClr val="9E4A20"/>
                </a:solidFill>
                <a:latin typeface="Heebo"/>
                <a:cs typeface="Heebo"/>
              </a:rPr>
              <a:t>סיום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83080"/>
            <a:ext cx="5394960" cy="23774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05000"/>
              </a:lnSpc>
            </a:pPr>
            <a:r>
              <a:rPr sz="4800" b="1" lang="he-IL">
                <a:solidFill>
                  <a:srgbClr val="3F1A36"/>
                </a:solidFill>
                <a:latin typeface="Heebo"/>
                <a:cs typeface="Heebo"/>
              </a:rPr>
              <a:t>הרצון שלי, במילה אחת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023360"/>
            <a:ext cx="539496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35000"/>
              </a:lnSpc>
            </a:pPr>
            <a:r>
              <a:rPr sz="2000" b="0" lang="he-IL">
                <a:solidFill>
                  <a:srgbClr val="231A29"/>
                </a:solidFill>
                <a:latin typeface="Heebo"/>
                <a:cs typeface="Heebo"/>
              </a:rPr>
              <a:t>ולבית: עשר דקות לפני השינה, לדמיין.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60720"/>
            <a:ext cx="53949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200" b="0" lang="he-IL">
                <a:solidFill>
                  <a:srgbClr val="5E5463"/>
                </a:solidFill>
                <a:latin typeface="Heebo"/>
                <a:cs typeface="Heebo"/>
              </a:rPr>
              <a:t>מושקי כהן  ·  tochnitliba.com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