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sson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gradFill rotWithShape="1">
            <a:gsLst>
              <a:gs pos="0">
                <a:srgbClr val="FAF7F2">
                  <a:alpha val="78000"/>
                </a:srgbClr>
              </a:gs>
              <a:gs pos="100000">
                <a:srgbClr val="FAF7F2">
                  <a:alpha val="0"/>
                </a:srgbClr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888736" y="67665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957682" y="74560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62656" y="62179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32588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מבוא  ·  שיעור 3 מתוך 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539496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4800" b="1" lang="he-IL">
                <a:solidFill>
                  <a:srgbClr val="3F1A36"/>
                </a:solidFill>
                <a:latin typeface="Heebo"/>
                <a:cs typeface="Heebo"/>
              </a:rPr>
              <a:t>קשר עם ההורים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023360"/>
            <a:ext cx="53949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2000" b="0" lang="he-IL">
                <a:solidFill>
                  <a:srgbClr val="231A29"/>
                </a:solidFill>
                <a:latin typeface="Heebo"/>
                <a:cs typeface="Heebo"/>
              </a:rPr>
              <a:t>כבסיס ליצירת קשר זוגי בריא ויציב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60720"/>
            <a:ext cx="5394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00" b="0" lang="he-IL">
                <a:solidFill>
                  <a:srgbClr val="5E5463"/>
                </a:solidFill>
                <a:latin typeface="Heebo"/>
                <a:cs typeface="Heebo"/>
              </a:rPr>
              <a:t>מושקי כהן  ·  tochnitliba.com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43000"/>
            <a:ext cx="1054577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פעילות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מעגל פנימי ומעגל חיצוני</a:t>
            </a:r>
          </a:p>
        </p:txBody>
      </p:sp>
      <p:sp>
        <p:nvSpPr>
          <p:cNvPr id="7" name="Oval 6"/>
          <p:cNvSpPr/>
          <p:nvPr/>
        </p:nvSpPr>
        <p:spPr>
          <a:xfrm>
            <a:off x="10911535" y="25603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11535" y="25603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5146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פנים אל פנים. דקה וחצי לכל שאלה.</a:t>
            </a:r>
          </a:p>
        </p:txBody>
      </p:sp>
      <p:sp>
        <p:nvSpPr>
          <p:cNvPr id="10" name="Oval 9"/>
          <p:cNvSpPr/>
          <p:nvPr/>
        </p:nvSpPr>
        <p:spPr>
          <a:xfrm>
            <a:off x="10911535" y="34747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11535" y="34747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4290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בסיום הזמן המעגל החיצוני זז ימינה.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3  ·  מערכות יחסים קרובות: קשר עם ההורים כבסיס ליצירת קשר זוגי בריא ויציב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2 / 10</a:t>
            </a:r>
          </a:p>
        </p:txBody>
      </p:sp>
      <p:sp>
        <p:nvSpPr>
          <p:cNvPr id="15" name="Oval 14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על מה מדברים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240719" y="24688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86000"/>
            <a:ext cx="10134295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כמה אחים ואחיות אנחנו, ומה המיקום שלי?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240719" y="3127248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944368"/>
            <a:ext cx="10134295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משהו שאני אוהבת בבית או במשפחה שלי.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240719" y="3785616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602736"/>
            <a:ext cx="10134295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תפקיד בבית שאני ממש לא אוהבת.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240719" y="4443984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4261104"/>
            <a:ext cx="10134295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דבר גדול או מרגש שהוריי עשו עבורי.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1240719" y="5102352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919472"/>
            <a:ext cx="10134295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מנהג משפחתי שאני מחוברת אליו.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3  ·  מערכות יחסים קרובות: קשר עם ההורים כבסיס ליצירת קשר זוגי בריא ויציב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3 / 10</a:t>
            </a:r>
          </a:p>
        </p:txBody>
      </p:sp>
      <p:sp>
        <p:nvSpPr>
          <p:cNvPr id="18" name="Oval 17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43000"/>
            <a:ext cx="1054577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פעילות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הבית שלי</a:t>
            </a:r>
          </a:p>
        </p:txBody>
      </p:sp>
      <p:sp>
        <p:nvSpPr>
          <p:cNvPr id="7" name="Oval 6"/>
          <p:cNvSpPr/>
          <p:nvPr/>
        </p:nvSpPr>
        <p:spPr>
          <a:xfrm>
            <a:off x="10911535" y="25603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11535" y="25603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514600"/>
            <a:ext cx="9859975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חלון: משהו מבית הוריי שאני רוצה להכניס לבית שלי.</a:t>
            </a:r>
          </a:p>
        </p:txBody>
      </p:sp>
      <p:sp>
        <p:nvSpPr>
          <p:cNvPr id="10" name="Oval 9"/>
          <p:cNvSpPr/>
          <p:nvPr/>
        </p:nvSpPr>
        <p:spPr>
          <a:xfrm>
            <a:off x="10911535" y="332613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11535" y="332613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280410"/>
            <a:ext cx="9859975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דלת: משהו חדש שאני רוצה להוסיף.</a:t>
            </a:r>
          </a:p>
        </p:txBody>
      </p:sp>
      <p:sp>
        <p:nvSpPr>
          <p:cNvPr id="13" name="Oval 12"/>
          <p:cNvSpPr/>
          <p:nvPr/>
        </p:nvSpPr>
        <p:spPr>
          <a:xfrm>
            <a:off x="10911535" y="409194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11535" y="409194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046220"/>
            <a:ext cx="9859975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גג: ממה אני רוצה להגן על הבית שלי.</a:t>
            </a:r>
          </a:p>
        </p:txBody>
      </p:sp>
      <p:sp>
        <p:nvSpPr>
          <p:cNvPr id="16" name="Oval 15"/>
          <p:cNvSpPr/>
          <p:nvPr/>
        </p:nvSpPr>
        <p:spPr>
          <a:xfrm>
            <a:off x="10911535" y="485775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11535" y="485775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4812030"/>
            <a:ext cx="9859975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חצר: הסביבה שבה אני רוצה להקים אותו.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3  ·  מערכות יחסים קרובות: קשר עם ההורים כבסיס ליצירת קשר זוגי בריא ויציב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4 / 10</a:t>
            </a:r>
          </a:p>
        </p:txBody>
      </p:sp>
      <p:sp>
        <p:nvSpPr>
          <p:cNvPr id="21" name="Oval 20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B2A4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FFFFFF"/>
                </a:solidFill>
                <a:latin typeface="Heebo"/>
                <a:cs typeface="Heebo"/>
              </a:rPr>
              <a:t>ליבה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03120"/>
            <a:ext cx="10362895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5400" b="1" lang="he-IL">
                <a:solidFill>
                  <a:srgbClr val="FFFFFF"/>
                </a:solidFill>
                <a:latin typeface="Heebo"/>
                <a:cs typeface="Heebo"/>
              </a:rPr>
              <a:t>מאין באתי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3749039"/>
            <a:ext cx="944849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</a:pPr>
            <a:r>
              <a:rPr sz="2200" b="0" lang="he-IL">
                <a:solidFill>
                  <a:srgbClr val="E8A072"/>
                </a:solidFill>
                <a:latin typeface="Heebo"/>
                <a:cs typeface="Heebo"/>
              </a:rPr>
              <a:t>הקמת הבית לא נעשית על חלל ריק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שיעור 3  ·  מערכות יחסים קרובות: קשר עם ההורים כבסיס ליצירת קשר זוגי בריא ויציב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5 / 10</a:t>
            </a:r>
          </a:p>
        </p:txBody>
      </p:sp>
      <p:sp>
        <p:nvSpPr>
          <p:cNvPr id="9" name="Oval 8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E8A0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מה שאנחנו נוטות לחשוב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240719" y="24688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860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שהקשר הזוגי מתחיל מרגע ההיכרות, בלי קשר לעבר.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240719" y="33832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2004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שהבית החדש יהיה "מפלט" מקשיים עם המשפחה.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240719" y="42976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1148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והאמת: בקשרים קרובים אנחנו משחזרים קשרים קרובים קודמים.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3  ·  מערכות יחסים קרובות: קשר עם ההורים כבסיס ליצירת קשר זוגי בריא ויציב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6 / 10</a:t>
            </a:r>
          </a:p>
        </p:txBody>
      </p:sp>
      <p:sp>
        <p:nvSpPr>
          <p:cNvPr id="14" name="Oval 13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נקודות להתבוננות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240719" y="24688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86000"/>
            <a:ext cx="1013429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קשר עם אמא: המערכת הרגשית. איך אני חווה רגשות ומבטאת אותם.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240719" y="329184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108960"/>
            <a:ext cx="1013429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קשר עם אבא: שיקול הדעת וקבלת ההחלטות.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240719" y="411480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931920"/>
            <a:ext cx="1013429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הורים עושים את הטוב ביותר, בכלים שיש להם.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240719" y="493776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4754880"/>
            <a:ext cx="1013429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דרך ההורים עובר השפע. כשאני מכבדת, אני מאפשרת לשפע להיכנס.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3  ·  מערכות יחסים קרובות: קשר עם ההורים כבסיס ליצירת קשר זוגי בריא ויציב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7 / 10</a:t>
            </a:r>
          </a:p>
        </p:txBody>
      </p:sp>
      <p:sp>
        <p:nvSpPr>
          <p:cNvPr id="16" name="Oval 15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F1A3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FFFFFF"/>
                </a:solidFill>
                <a:latin typeface="Heebo"/>
                <a:cs typeface="Heebo"/>
              </a:rPr>
              <a:t>ליבה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737360"/>
            <a:ext cx="9997135" cy="21945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25000"/>
              </a:lnSpc>
            </a:pPr>
            <a:r>
              <a:rPr sz="4000" b="1" lang="he-IL">
                <a:solidFill>
                  <a:srgbClr val="FFFFFF"/>
                </a:solidFill>
                <a:latin typeface="Heebo"/>
                <a:cs typeface="Heebo"/>
              </a:rPr>
              <a:t>״הדוגמה האישית של הרבי בכיבוד הורים״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977639"/>
            <a:ext cx="99971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800" b="0" lang="he-IL">
                <a:solidFill>
                  <a:srgbClr val="E8A072"/>
                </a:solidFill>
                <a:latin typeface="Heebo"/>
                <a:cs typeface="Heebo"/>
              </a:rPr>
              <a:t>ו' תשרי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663440"/>
            <a:ext cx="853409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</a:pPr>
            <a:r>
              <a:rPr sz="1800" b="0" lang="he-IL">
                <a:solidFill>
                  <a:srgbClr val="EADCE4"/>
                </a:solidFill>
                <a:latin typeface="Heebo"/>
                <a:cs typeface="Heebo"/>
              </a:rPr>
              <a:t>ובמקרה של פגיעה: להתייעץ עם אנשי מקצוע ועם רב. לא להישאר עם זה לבד.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שיעור 3  ·  מערכות יחסים קרובות: קשר עם ההורים כבסיס ליצירת קשר זוגי בריא ויציב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8 / 10</a:t>
            </a:r>
          </a:p>
        </p:txBody>
      </p:sp>
      <p:sp>
        <p:nvSpPr>
          <p:cNvPr id="10" name="Oval 9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E8A0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43000"/>
            <a:ext cx="1054577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פעילות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שאלון אישי</a:t>
            </a:r>
          </a:p>
        </p:txBody>
      </p:sp>
      <p:sp>
        <p:nvSpPr>
          <p:cNvPr id="7" name="Oval 6"/>
          <p:cNvSpPr/>
          <p:nvPr/>
        </p:nvSpPr>
        <p:spPr>
          <a:xfrm>
            <a:off x="10911535" y="25603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11535" y="25603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5146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הקשר שלי עם הוריי, היום.</a:t>
            </a:r>
          </a:p>
        </p:txBody>
      </p:sp>
      <p:sp>
        <p:nvSpPr>
          <p:cNvPr id="10" name="Oval 9"/>
          <p:cNvSpPr/>
          <p:nvPr/>
        </p:nvSpPr>
        <p:spPr>
          <a:xfrm>
            <a:off x="10911535" y="34747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11535" y="34747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4290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ולאן הייתי רוצה להגיע.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3  ·  מערכות יחסים קרובות: קשר עם ההורים כבסיס ליצירת קשר זוגי בריא ויציב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9 / 10</a:t>
            </a:r>
          </a:p>
        </p:txBody>
      </p:sp>
      <p:sp>
        <p:nvSpPr>
          <p:cNvPr id="15" name="Oval 14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sson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gradFill rotWithShape="1">
            <a:gsLst>
              <a:gs pos="0">
                <a:srgbClr val="FAF7F2">
                  <a:alpha val="78000"/>
                </a:srgbClr>
              </a:gs>
              <a:gs pos="100000">
                <a:srgbClr val="FAF7F2">
                  <a:alpha val="0"/>
                </a:srgbClr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888736" y="67665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957682" y="74560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62656" y="62179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32588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סיום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539496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4800" b="1" lang="he-IL">
                <a:solidFill>
                  <a:srgbClr val="3F1A36"/>
                </a:solidFill>
                <a:latin typeface="Heebo"/>
                <a:cs typeface="Heebo"/>
              </a:rPr>
              <a:t>אבא ואמא, תודה ש...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023360"/>
            <a:ext cx="53949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2000" b="0" lang="he-IL">
                <a:solidFill>
                  <a:srgbClr val="231A29"/>
                </a:solidFill>
                <a:latin typeface="Heebo"/>
                <a:cs typeface="Heebo"/>
              </a:rPr>
              <a:t>פתק להורים. מי שמתאים לה נותנת, מי שלא שומרת.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60720"/>
            <a:ext cx="5394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00" b="0" lang="he-IL">
                <a:solidFill>
                  <a:srgbClr val="5E5463"/>
                </a:solidFill>
                <a:latin typeface="Heebo"/>
                <a:cs typeface="Heebo"/>
              </a:rPr>
              <a:t>מושקי כהן  ·  tochnitliba.com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