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sso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gradFill rotWithShape="1">
            <a:gsLst>
              <a:gs pos="0">
                <a:srgbClr val="FAF7F2">
                  <a:alpha val="78000"/>
                </a:srgbClr>
              </a:gs>
              <a:gs pos="100000">
                <a:srgbClr val="FAF7F2">
                  <a:alpha val="0"/>
                </a:srgbClr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888736" y="67665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957682" y="74560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62656" y="62179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נעים להכיר  ·  שיעור 6 מתוך 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53949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4800" b="1" lang="he-IL">
                <a:solidFill>
                  <a:srgbClr val="3F1A36"/>
                </a:solidFill>
                <a:latin typeface="Heebo"/>
                <a:cs typeface="Heebo"/>
              </a:rPr>
              <a:t>אני פנימי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5394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2000" b="0" lang="he-IL">
                <a:solidFill>
                  <a:srgbClr val="231A29"/>
                </a:solidFill>
                <a:latin typeface="Heebo"/>
                <a:cs typeface="Heebo"/>
              </a:rPr>
              <a:t>לראות את עצמי בעין טובה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60720"/>
            <a:ext cx="5394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 lang="he-IL">
                <a:solidFill>
                  <a:srgbClr val="5E5463"/>
                </a:solidFill>
                <a:latin typeface="Heebo"/>
                <a:cs typeface="Heebo"/>
              </a:rPr>
              <a:t>מושקי כהן  ·  tochnitliba.com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F1A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FFFFFF"/>
                </a:solidFill>
                <a:latin typeface="Heebo"/>
                <a:cs typeface="Heebo"/>
              </a:rPr>
              <a:t>ליבה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737360"/>
            <a:ext cx="9997135" cy="21945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25000"/>
              </a:lnSpc>
            </a:pPr>
            <a:r>
              <a:rPr sz="4000" b="1" lang="he-IL">
                <a:solidFill>
                  <a:srgbClr val="FFFFFF"/>
                </a:solidFill>
                <a:latin typeface="Heebo"/>
                <a:cs typeface="Heebo"/>
              </a:rPr>
              <a:t>״חייב אדם לומר בשבילי נברא העולם״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977639"/>
            <a:ext cx="99971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800" b="0" lang="he-IL">
                <a:solidFill>
                  <a:srgbClr val="E8A072"/>
                </a:solidFill>
                <a:latin typeface="Heebo"/>
                <a:cs typeface="Heebo"/>
              </a:rPr>
              <a:t>סנהדרין לז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663440"/>
            <a:ext cx="85340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</a:pPr>
            <a:r>
              <a:rPr sz="1800" b="0" lang="he-IL">
                <a:solidFill>
                  <a:srgbClr val="EADCE4"/>
                </a:solidFill>
                <a:latin typeface="Heebo"/>
                <a:cs typeface="Heebo"/>
              </a:rPr>
              <a:t>לכל אחת שליחות ייחודית. מכוחה אני ראויה לטוב, ליחס מכבד ולמקום לכוחות שלי.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שיעור 6  ·  אני פנימי: לראות את עצמי בעין טובה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2 / 10</a:t>
            </a:r>
          </a:p>
        </p:txBody>
      </p:sp>
      <p:sp>
        <p:nvSpPr>
          <p:cNvPr id="10" name="Oval 9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E8A0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F1A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FFFFFF"/>
                </a:solidFill>
                <a:latin typeface="Heebo"/>
                <a:cs typeface="Heebo"/>
              </a:rPr>
              <a:t>ליבה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737360"/>
            <a:ext cx="9997135" cy="21945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25000"/>
              </a:lnSpc>
            </a:pPr>
            <a:r>
              <a:rPr sz="4000" b="1" lang="he-IL">
                <a:solidFill>
                  <a:srgbClr val="FFFFFF"/>
                </a:solidFill>
                <a:latin typeface="Heebo"/>
                <a:cs typeface="Heebo"/>
              </a:rPr>
              <a:t>״ואהבת לרעך כמוך״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977639"/>
            <a:ext cx="99971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800" b="0" lang="he-IL">
                <a:solidFill>
                  <a:srgbClr val="E8A072"/>
                </a:solidFill>
                <a:latin typeface="Heebo"/>
                <a:cs typeface="Heebo"/>
              </a:rPr>
              <a:t>ויקרא יט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663440"/>
            <a:ext cx="85340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</a:pPr>
            <a:r>
              <a:rPr sz="1800" b="0" lang="he-IL">
                <a:solidFill>
                  <a:srgbClr val="EADCE4"/>
                </a:solidFill>
                <a:latin typeface="Heebo"/>
                <a:cs typeface="Heebo"/>
              </a:rPr>
              <a:t>הבסיס ממנו צומחים ליחס חיובי כלפי הסביבה.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שיעור 6  ·  אני פנימי: לראות את עצמי בעין טובה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3 / 10</a:t>
            </a:r>
          </a:p>
        </p:txBody>
      </p:sp>
      <p:sp>
        <p:nvSpPr>
          <p:cNvPr id="10" name="Oval 9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E8A0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10545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פעילות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התכונה שאני הכי פחות אוהבת</a:t>
            </a:r>
          </a:p>
        </p:txBody>
      </p:sp>
      <p:sp>
        <p:nvSpPr>
          <p:cNvPr id="7" name="Oval 6"/>
          <p:cNvSpPr/>
          <p:nvPr/>
        </p:nvSpPr>
        <p:spPr>
          <a:xfrm>
            <a:off x="10911535" y="25603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11535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5146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פתק בלי שם: תכונה אחת שלי שאני פחות אוהבת.</a:t>
            </a:r>
          </a:p>
        </p:txBody>
      </p:sp>
      <p:sp>
        <p:nvSpPr>
          <p:cNvPr id="10" name="Oval 9"/>
          <p:cNvSpPr/>
          <p:nvPr/>
        </p:nvSpPr>
        <p:spPr>
          <a:xfrm>
            <a:off x="10911535" y="34747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11535" y="34747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4290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מערבבים ומחלקים מחדש.</a:t>
            </a:r>
          </a:p>
        </p:txBody>
      </p:sp>
      <p:sp>
        <p:nvSpPr>
          <p:cNvPr id="13" name="Oval 12"/>
          <p:cNvSpPr/>
          <p:nvPr/>
        </p:nvSpPr>
        <p:spPr>
          <a:xfrm>
            <a:off x="10911535" y="43891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11535" y="43891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3434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מי שקיבלה כותבת: באיזה מצב התכונה הזו היא מעלה.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6  ·  אני פנימי: לראות את עצמי בעין טובה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4 / 10</a:t>
            </a:r>
          </a:p>
        </p:txBody>
      </p:sp>
      <p:sp>
        <p:nvSpPr>
          <p:cNvPr id="18" name="Oval 17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10545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פעילות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דמיון מודרך</a:t>
            </a:r>
          </a:p>
        </p:txBody>
      </p:sp>
      <p:sp>
        <p:nvSpPr>
          <p:cNvPr id="7" name="Oval 6"/>
          <p:cNvSpPr/>
          <p:nvPr/>
        </p:nvSpPr>
        <p:spPr>
          <a:xfrm>
            <a:off x="10911535" y="25603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11535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5146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שבי ברוגע, עצמי עיניים.</a:t>
            </a:r>
          </a:p>
        </p:txBody>
      </p:sp>
      <p:sp>
        <p:nvSpPr>
          <p:cNvPr id="10" name="Oval 9"/>
          <p:cNvSpPr/>
          <p:nvPr/>
        </p:nvSpPr>
        <p:spPr>
          <a:xfrm>
            <a:off x="10911535" y="34747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11535" y="34747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4290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חשבי על דמות משמעותית בחייך.</a:t>
            </a:r>
          </a:p>
        </p:txBody>
      </p:sp>
      <p:sp>
        <p:nvSpPr>
          <p:cNvPr id="13" name="Oval 12"/>
          <p:cNvSpPr/>
          <p:nvPr/>
        </p:nvSpPr>
        <p:spPr>
          <a:xfrm>
            <a:off x="10911535" y="43891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11535" y="43891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3434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כתבי את התכונות שאת מעריכה בה.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6  ·  אני פנימי: לראות את עצמי בעין טובה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5 / 10</a:t>
            </a:r>
          </a:p>
        </p:txBody>
      </p:sp>
      <p:sp>
        <p:nvSpPr>
          <p:cNvPr id="18" name="Oval 17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10545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פעילות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העוגה שלי</a:t>
            </a:r>
          </a:p>
        </p:txBody>
      </p:sp>
      <p:sp>
        <p:nvSpPr>
          <p:cNvPr id="7" name="Oval 6"/>
          <p:cNvSpPr/>
          <p:nvPr/>
        </p:nvSpPr>
        <p:spPr>
          <a:xfrm>
            <a:off x="10911535" y="25603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11535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51460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כתבי את התכונות החיוביות שאת מזהה בעצמך.</a:t>
            </a:r>
          </a:p>
        </p:txBody>
      </p:sp>
      <p:sp>
        <p:nvSpPr>
          <p:cNvPr id="10" name="Oval 9"/>
          <p:cNvSpPr/>
          <p:nvPr/>
        </p:nvSpPr>
        <p:spPr>
          <a:xfrm>
            <a:off x="10911535" y="332613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11535" y="332613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28041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חלקי את העוגה לפי מה שנוכח בחייך היום.</a:t>
            </a:r>
          </a:p>
        </p:txBody>
      </p:sp>
      <p:sp>
        <p:nvSpPr>
          <p:cNvPr id="13" name="Oval 12"/>
          <p:cNvSpPr/>
          <p:nvPr/>
        </p:nvSpPr>
        <p:spPr>
          <a:xfrm>
            <a:off x="10911535" y="409194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11535" y="40919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04622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בזוגות: שאלות על העוגה.</a:t>
            </a:r>
          </a:p>
        </p:txBody>
      </p:sp>
      <p:sp>
        <p:nvSpPr>
          <p:cNvPr id="16" name="Oval 15"/>
          <p:cNvSpPr/>
          <p:nvPr/>
        </p:nvSpPr>
        <p:spPr>
          <a:xfrm>
            <a:off x="10911535" y="485775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11535" y="485775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81203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העוגה דינמית ומשתנה עם השנים.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6  ·  אני פנימי: לראות את עצמי בעין טובה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6 / 10</a:t>
            </a:r>
          </a:p>
        </p:txBody>
      </p:sp>
      <p:sp>
        <p:nvSpPr>
          <p:cNvPr id="21" name="Oval 20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איך נבנית ההערכה העצמית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מתחילה בינקות, דרך היחסים עם דמויות משמעותיות.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29184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108960"/>
            <a:ext cx="1013429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משתנה עם הצלחות, כישלונות ותגובות הסביבה.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240719" y="411480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931920"/>
            <a:ext cx="1013429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בגיל ההתבגרות: הפער בין מי שאני לאני האידיאלי.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240719" y="493776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4754880"/>
            <a:ext cx="1013429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הדימוי העצמי משתנה, אפילו במהלך היום. הוא לא מולד.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6  ·  אני פנימי: לראות את עצמי בעין טובה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7 / 10</a:t>
            </a:r>
          </a:p>
        </p:txBody>
      </p:sp>
      <p:sp>
        <p:nvSpPr>
          <p:cNvPr id="16" name="Oval 15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כמו עוגת קצפת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נישואין מביאים לשלמות, אבל קודם צריך להיות שלמה עם עצמי.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3832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2004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כל המרכיבים הם חלק מעוגה מוצלחת, גם הפחות מוצלחים.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240719" y="42976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1148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"יגעת ומצאת, תאמין": ערך היגיעה.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6  ·  אני פנימי: לראות את עצמי בעין טובה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8 / 10</a:t>
            </a:r>
          </a:p>
        </p:txBody>
      </p:sp>
      <p:sp>
        <p:nvSpPr>
          <p:cNvPr id="14" name="Oval 13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B2A4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FFFFFF"/>
                </a:solidFill>
                <a:latin typeface="Heebo"/>
                <a:cs typeface="Heebo"/>
              </a:rPr>
              <a:t>ליבה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03120"/>
            <a:ext cx="10362895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5400" b="1" lang="he-IL">
                <a:solidFill>
                  <a:srgbClr val="FFFFFF"/>
                </a:solidFill>
                <a:latin typeface="Heebo"/>
                <a:cs typeface="Heebo"/>
              </a:rPr>
              <a:t>סרטון: הדליים הסדוקים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3749039"/>
            <a:ext cx="944849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</a:pPr>
            <a:r>
              <a:rPr sz="2200" b="0" lang="he-IL">
                <a:solidFill>
                  <a:srgbClr val="E8A072"/>
                </a:solidFill>
                <a:latin typeface="Heebo"/>
                <a:cs typeface="Heebo"/>
              </a:rPr>
              <a:t>מה הסדק שלי מצמיח בדרך?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שיעור 6  ·  אני פנימי: לראות את עצמי בעין טובה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9 / 10</a:t>
            </a:r>
          </a:p>
        </p:txBody>
      </p:sp>
      <p:sp>
        <p:nvSpPr>
          <p:cNvPr id="9" name="Oval 8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E8A0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sson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gradFill rotWithShape="1">
            <a:gsLst>
              <a:gs pos="0">
                <a:srgbClr val="FAF7F2">
                  <a:alpha val="78000"/>
                </a:srgbClr>
              </a:gs>
              <a:gs pos="100000">
                <a:srgbClr val="FAF7F2">
                  <a:alpha val="0"/>
                </a:srgbClr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888736" y="67665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957682" y="74560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62656" y="62179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סיום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53949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3800" b="1" lang="he-IL">
                <a:solidFill>
                  <a:srgbClr val="3F1A36"/>
                </a:solidFill>
                <a:latin typeface="Heebo"/>
                <a:cs typeface="Heebo"/>
              </a:rPr>
              <a:t>עם מה שיש בי אני יכולה...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5394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2000" b="0" lang="he-IL">
                <a:solidFill>
                  <a:srgbClr val="231A29"/>
                </a:solidFill>
                <a:latin typeface="Heebo"/>
                <a:cs typeface="Heebo"/>
              </a:rPr>
              <a:t>משפט שליחות. נתלה בכיתה לצד הרצונות משיעור 2.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60720"/>
            <a:ext cx="5394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 lang="he-IL">
                <a:solidFill>
                  <a:srgbClr val="5E5463"/>
                </a:solidFill>
                <a:latin typeface="Heebo"/>
                <a:cs typeface="Heebo"/>
              </a:rPr>
              <a:t>מושקי כהן  ·  tochnitliba.com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